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3" r:id="rId7"/>
    <p:sldId id="264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93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79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8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6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6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9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5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0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0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9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89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2F1D-9048-41A1-B46B-F3D101C5E7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9140-172A-4837-AD90-5F0E0FE21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56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4.jpeg"/><Relationship Id="rId7" Type="http://schemas.openxmlformats.org/officeDocument/2006/relationships/image" Target="../media/image1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0.png"/><Relationship Id="rId7" Type="http://schemas.openxmlformats.org/officeDocument/2006/relationships/image" Target="../media/image1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63" y="312466"/>
            <a:ext cx="9144000" cy="2387600"/>
          </a:xfrm>
        </p:spPr>
        <p:txBody>
          <a:bodyPr>
            <a:normAutofit/>
          </a:bodyPr>
          <a:lstStyle/>
          <a:p>
            <a:r>
              <a:rPr lang="en-CA" sz="4000" dirty="0"/>
              <a:t>Song adaptation from:</a:t>
            </a: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55" y="1144983"/>
            <a:ext cx="5621233" cy="5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you’re fun and you know it </a:t>
            </a:r>
            <a:r>
              <a:rPr lang="en-CA" b="1" dirty="0"/>
              <a:t>DANCE</a:t>
            </a:r>
            <a:r>
              <a:rPr lang="en-CA" dirty="0"/>
              <a:t> around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9051"/>
            <a:ext cx="5208246" cy="35252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6" y="1299051"/>
            <a:ext cx="4953007" cy="3525204"/>
          </a:xfrm>
          <a:prstGeom prst="rect">
            <a:avLst/>
          </a:prstGeom>
        </p:spPr>
      </p:pic>
      <p:pic>
        <p:nvPicPr>
          <p:cNvPr id="6146" name="Picture 2" descr="Danc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72" y="5028807"/>
            <a:ext cx="1458748" cy="14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10" y="5398451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40" y="5398452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070" y="5398453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43" y="5281928"/>
            <a:ext cx="9525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8696" y="5281928"/>
            <a:ext cx="947943" cy="9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learning in all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39511" cy="4645513"/>
          </a:xfrm>
        </p:spPr>
        <p:txBody>
          <a:bodyPr>
            <a:normAutofit/>
          </a:bodyPr>
          <a:lstStyle/>
          <a:p>
            <a:r>
              <a:rPr lang="en-CA" dirty="0"/>
              <a:t>Have fun moving and dancing to this Halloween theme</a:t>
            </a:r>
          </a:p>
          <a:p>
            <a:r>
              <a:rPr lang="en-CA" dirty="0"/>
              <a:t>Point to the visual language on the screen</a:t>
            </a:r>
          </a:p>
          <a:p>
            <a:r>
              <a:rPr lang="en-CA" dirty="0"/>
              <a:t>Make action choice boards for student to choose which action is next</a:t>
            </a:r>
          </a:p>
          <a:p>
            <a:r>
              <a:rPr lang="en-CA" dirty="0"/>
              <a:t>Have individual language icons available to reinforce during the activity</a:t>
            </a:r>
          </a:p>
          <a:p>
            <a:r>
              <a:rPr lang="en-CA" dirty="0"/>
              <a:t>Students can use their speech devices to indicate the movement</a:t>
            </a:r>
          </a:p>
          <a:p>
            <a:r>
              <a:rPr lang="en-CA" dirty="0"/>
              <a:t>Where else are these movement words heard and used?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1200" dirty="0"/>
              <a:t>LAMP icons </a:t>
            </a:r>
            <a:r>
              <a:rPr lang="en-CA" sz="1200" dirty="0">
                <a:ea typeface="Verdana" panose="020B0604030504040204" pitchFamily="34" charset="0"/>
              </a:rPr>
              <a:t>© </a:t>
            </a:r>
            <a:r>
              <a:rPr lang="en-CA" sz="1200" dirty="0" err="1">
                <a:ea typeface="Verdana" panose="020B0604030504040204" pitchFamily="34" charset="0"/>
              </a:rPr>
              <a:t>Prentke</a:t>
            </a:r>
            <a:r>
              <a:rPr lang="en-CA" sz="1200" dirty="0">
                <a:ea typeface="Verdana" panose="020B0604030504040204" pitchFamily="34" charset="0"/>
              </a:rPr>
              <a:t> </a:t>
            </a:r>
            <a:r>
              <a:rPr lang="en-CA" sz="1200" dirty="0" err="1">
                <a:ea typeface="Verdana" panose="020B0604030504040204" pitchFamily="34" charset="0"/>
              </a:rPr>
              <a:t>Romich</a:t>
            </a:r>
            <a:r>
              <a:rPr lang="en-CA" sz="1200" dirty="0">
                <a:ea typeface="Verdana" panose="020B0604030504040204" pitchFamily="34" charset="0"/>
              </a:rPr>
              <a:t> Company</a:t>
            </a:r>
          </a:p>
          <a:p>
            <a:pPr marL="0" indent="0">
              <a:buNone/>
            </a:pPr>
            <a:r>
              <a:rPr lang="en-CA" sz="1200" dirty="0" err="1">
                <a:ea typeface="Verdana" panose="020B0604030504040204" pitchFamily="34" charset="0"/>
              </a:rPr>
              <a:t>SymbolStix</a:t>
            </a:r>
            <a:r>
              <a:rPr lang="en-CA" sz="1200" dirty="0">
                <a:ea typeface="Verdana" panose="020B0604030504040204" pitchFamily="34" charset="0"/>
              </a:rPr>
              <a:t> icons © PRC-Saltillo Corporation</a:t>
            </a:r>
          </a:p>
          <a:p>
            <a:pPr marL="0" indent="0">
              <a:buNone/>
            </a:pPr>
            <a:r>
              <a:rPr lang="en-CA" sz="1200" dirty="0">
                <a:ea typeface="Verdana" panose="020B0604030504040204" pitchFamily="34" charset="0"/>
              </a:rPr>
              <a:t>Picture Communication Symbols (PCS) © Mayer-Johnston/</a:t>
            </a:r>
            <a:r>
              <a:rPr lang="en-CA" sz="1200" dirty="0" err="1">
                <a:ea typeface="Verdana" panose="020B0604030504040204" pitchFamily="34" charset="0"/>
              </a:rPr>
              <a:t>Tobii</a:t>
            </a:r>
            <a:r>
              <a:rPr lang="en-CA" sz="1200" dirty="0">
                <a:ea typeface="Verdana" panose="020B0604030504040204" pitchFamily="34" charset="0"/>
              </a:rPr>
              <a:t> </a:t>
            </a:r>
            <a:r>
              <a:rPr lang="en-CA" sz="1200" dirty="0" err="1">
                <a:ea typeface="Verdana" panose="020B0604030504040204" pitchFamily="34" charset="0"/>
              </a:rPr>
              <a:t>Dynavox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83198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35850"/>
              </p:ext>
            </p:extLst>
          </p:nvPr>
        </p:nvGraphicFramePr>
        <p:xfrm>
          <a:off x="1333136" y="493940"/>
          <a:ext cx="1037418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112">
                  <a:extLst>
                    <a:ext uri="{9D8B030D-6E8A-4147-A177-3AD203B41FA5}">
                      <a16:colId xmlns:a16="http://schemas.microsoft.com/office/drawing/2014/main" val="2148710470"/>
                    </a:ext>
                  </a:extLst>
                </a:gridCol>
                <a:gridCol w="3167267">
                  <a:extLst>
                    <a:ext uri="{9D8B030D-6E8A-4147-A177-3AD203B41FA5}">
                      <a16:colId xmlns:a16="http://schemas.microsoft.com/office/drawing/2014/main" val="844750467"/>
                    </a:ext>
                  </a:extLst>
                </a:gridCol>
                <a:gridCol w="2316946">
                  <a:extLst>
                    <a:ext uri="{9D8B030D-6E8A-4147-A177-3AD203B41FA5}">
                      <a16:colId xmlns:a16="http://schemas.microsoft.com/office/drawing/2014/main" val="2616864934"/>
                    </a:ext>
                  </a:extLst>
                </a:gridCol>
                <a:gridCol w="2938861">
                  <a:extLst>
                    <a:ext uri="{9D8B030D-6E8A-4147-A177-3AD203B41FA5}">
                      <a16:colId xmlns:a16="http://schemas.microsoft.com/office/drawing/2014/main" val="4065962384"/>
                    </a:ext>
                  </a:extLst>
                </a:gridCol>
              </a:tblGrid>
              <a:tr h="6351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Word Power (</a:t>
                      </a:r>
                      <a:r>
                        <a:rPr lang="en-CA" dirty="0" err="1"/>
                        <a:t>SymbolStix</a:t>
                      </a:r>
                      <a:r>
                        <a:rPr lang="en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TD Snap</a:t>
                      </a:r>
                    </a:p>
                    <a:p>
                      <a:r>
                        <a:rPr lang="en-CA" dirty="0"/>
                        <a:t>(PCS (</a:t>
                      </a:r>
                      <a:r>
                        <a:rPr lang="en-CA" dirty="0" err="1"/>
                        <a:t>Boardmaker</a:t>
                      </a:r>
                      <a:r>
                        <a:rPr lang="en-CA" dirty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03410"/>
                  </a:ext>
                </a:extLst>
              </a:tr>
              <a:tr h="1179516">
                <a:tc>
                  <a:txBody>
                    <a:bodyPr/>
                    <a:lstStyle/>
                    <a:p>
                      <a:r>
                        <a:rPr lang="en-CA" dirty="0"/>
                        <a:t>move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70138"/>
                  </a:ext>
                </a:extLst>
              </a:tr>
              <a:tr h="1179516">
                <a:tc>
                  <a:txBody>
                    <a:bodyPr/>
                    <a:lstStyle/>
                    <a:p>
                      <a:r>
                        <a:rPr lang="en-CA" dirty="0"/>
                        <a:t>clap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90456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r>
                        <a:rPr lang="en-CA" dirty="0"/>
                        <a:t>stomp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227440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r>
                        <a:rPr lang="en-CA" dirty="0"/>
                        <a:t>jump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13134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r>
                        <a:rPr lang="en-CA" dirty="0"/>
                        <a:t>dance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96582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0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      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65" y="1456960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29" y="1464832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57" y="1472704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31" y="2512805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45" y="2530152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59" y="2547499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531" y="3484887"/>
            <a:ext cx="101673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9" y="3484887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66" y="3484887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25" y="450626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55" y="4506261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5" y="4498372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14" y="5621405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55" y="5631442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5" y="5623113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8875" y="8809513"/>
            <a:ext cx="9525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37" y="2413629"/>
            <a:ext cx="9525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0672" y="4381850"/>
            <a:ext cx="952500" cy="952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048" y="3374458"/>
            <a:ext cx="952500" cy="952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6537" y="1464832"/>
            <a:ext cx="952500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0672" y="5443824"/>
            <a:ext cx="952500" cy="95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96520" y="3495503"/>
            <a:ext cx="1234286" cy="10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91368" y="1390507"/>
            <a:ext cx="917832" cy="9287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91368" y="2430959"/>
            <a:ext cx="917832" cy="9287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61256" y="4524725"/>
            <a:ext cx="947943" cy="9592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61255" y="5541272"/>
            <a:ext cx="947943" cy="9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8590"/>
              </p:ext>
            </p:extLst>
          </p:nvPr>
        </p:nvGraphicFramePr>
        <p:xfrm>
          <a:off x="1333136" y="493940"/>
          <a:ext cx="1037418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112">
                  <a:extLst>
                    <a:ext uri="{9D8B030D-6E8A-4147-A177-3AD203B41FA5}">
                      <a16:colId xmlns:a16="http://schemas.microsoft.com/office/drawing/2014/main" val="2148710470"/>
                    </a:ext>
                  </a:extLst>
                </a:gridCol>
                <a:gridCol w="3167267">
                  <a:extLst>
                    <a:ext uri="{9D8B030D-6E8A-4147-A177-3AD203B41FA5}">
                      <a16:colId xmlns:a16="http://schemas.microsoft.com/office/drawing/2014/main" val="844750467"/>
                    </a:ext>
                  </a:extLst>
                </a:gridCol>
                <a:gridCol w="2316946">
                  <a:extLst>
                    <a:ext uri="{9D8B030D-6E8A-4147-A177-3AD203B41FA5}">
                      <a16:colId xmlns:a16="http://schemas.microsoft.com/office/drawing/2014/main" val="2616864934"/>
                    </a:ext>
                  </a:extLst>
                </a:gridCol>
                <a:gridCol w="2938861">
                  <a:extLst>
                    <a:ext uri="{9D8B030D-6E8A-4147-A177-3AD203B41FA5}">
                      <a16:colId xmlns:a16="http://schemas.microsoft.com/office/drawing/2014/main" val="4065962384"/>
                    </a:ext>
                  </a:extLst>
                </a:gridCol>
              </a:tblGrid>
              <a:tr h="6351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Word Power (</a:t>
                      </a:r>
                      <a:r>
                        <a:rPr lang="en-CA" dirty="0" err="1"/>
                        <a:t>SymbolStix</a:t>
                      </a:r>
                      <a:r>
                        <a:rPr lang="en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TD Snap</a:t>
                      </a:r>
                    </a:p>
                    <a:p>
                      <a:r>
                        <a:rPr lang="en-CA" dirty="0"/>
                        <a:t>(PCS (</a:t>
                      </a:r>
                      <a:r>
                        <a:rPr lang="en-CA" dirty="0" err="1"/>
                        <a:t>Boardmaker</a:t>
                      </a:r>
                      <a:r>
                        <a:rPr lang="en-CA" dirty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03410"/>
                  </a:ext>
                </a:extLst>
              </a:tr>
              <a:tr h="1179516">
                <a:tc>
                  <a:txBody>
                    <a:bodyPr/>
                    <a:lstStyle/>
                    <a:p>
                      <a:r>
                        <a:rPr lang="en-CA" dirty="0"/>
                        <a:t>Yes</a:t>
                      </a:r>
                      <a:r>
                        <a:rPr lang="en-CA" baseline="0" dirty="0"/>
                        <a:t> (nod head)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70138"/>
                  </a:ext>
                </a:extLst>
              </a:tr>
              <a:tr h="1179516"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r>
                        <a:rPr lang="en-CA" dirty="0"/>
                        <a:t>Touch</a:t>
                      </a:r>
                      <a:r>
                        <a:rPr lang="en-CA" baseline="0" dirty="0"/>
                        <a:t> (honk nose)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90456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227440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13134"/>
                  </a:ext>
                </a:extLst>
              </a:tr>
              <a:tr h="907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 </a:t>
                      </a:r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96582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0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      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1134427"/>
            <a:ext cx="152246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53" y="1134427"/>
            <a:ext cx="1524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3"/>
          <a:stretch>
            <a:fillRect/>
          </a:stretch>
        </p:blipFill>
        <p:spPr>
          <a:xfrm>
            <a:off x="7011496" y="1198177"/>
            <a:ext cx="952500" cy="952500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9392746" y="1198177"/>
            <a:ext cx="885825" cy="10287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03" y="2614543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81" y="2612804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9" y="2612804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8"/>
          <a:stretch>
            <a:fillRect/>
          </a:stretch>
        </p:blipFill>
        <p:spPr>
          <a:xfrm>
            <a:off x="7021020" y="2535588"/>
            <a:ext cx="952500" cy="95250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9"/>
          <a:stretch>
            <a:fillRect/>
          </a:stretch>
        </p:blipFill>
        <p:spPr>
          <a:xfrm>
            <a:off x="9402915" y="2464150"/>
            <a:ext cx="1104900" cy="1095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810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If  you’re spooky and you know it </a:t>
            </a:r>
            <a:r>
              <a:rPr lang="en-CA" sz="4000" b="1" dirty="0"/>
              <a:t>CLAP</a:t>
            </a:r>
            <a:r>
              <a:rPr lang="en-CA" sz="4000" dirty="0"/>
              <a:t> your hands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96" y="1786436"/>
            <a:ext cx="2759014" cy="4351338"/>
          </a:xfrm>
        </p:spPr>
      </p:pic>
      <p:pic>
        <p:nvPicPr>
          <p:cNvPr id="1026" name="Picture 2" descr="Clap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2403566"/>
            <a:ext cx="3002370" cy="30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11" y="132767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36" y="132767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61" y="132767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489" y="5090556"/>
            <a:ext cx="1413242" cy="1413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4298" y="5282947"/>
            <a:ext cx="1108332" cy="11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If you’re sneaky and you know it, </a:t>
            </a:r>
            <a:r>
              <a:rPr lang="en-CA" sz="4000" b="1" dirty="0"/>
              <a:t>NOD</a:t>
            </a:r>
            <a:r>
              <a:rPr lang="en-CA" sz="4000" dirty="0"/>
              <a:t> your head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61" y="1877876"/>
            <a:ext cx="4315659" cy="4351338"/>
          </a:xfrm>
        </p:spPr>
      </p:pic>
      <p:pic>
        <p:nvPicPr>
          <p:cNvPr id="2050" name="Picture 2" descr="No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09" y="2543355"/>
            <a:ext cx="2979511" cy="29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1359" y="5643154"/>
            <a:ext cx="1150249" cy="106231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400709" y="5752964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59" y="1265737"/>
            <a:ext cx="152246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26" y="1265737"/>
            <a:ext cx="1522467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3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If you’re wicked and you know it </a:t>
            </a:r>
            <a:r>
              <a:rPr lang="en-CA" sz="4000" b="1" dirty="0"/>
              <a:t>STOMP</a:t>
            </a:r>
            <a:r>
              <a:rPr lang="en-CA" sz="4000" dirty="0"/>
              <a:t> your feet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2" y="1821318"/>
            <a:ext cx="3710679" cy="5167312"/>
          </a:xfrm>
        </p:spPr>
      </p:pic>
      <p:pic>
        <p:nvPicPr>
          <p:cNvPr id="3074" name="Picture 2" descr="Stomp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2586446"/>
            <a:ext cx="3058432" cy="30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1330959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07" y="133096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37" y="133096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588136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305" y="5524386"/>
            <a:ext cx="1234286" cy="10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313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you’re hairy and you know it </a:t>
            </a:r>
            <a:r>
              <a:rPr lang="en-CA" b="1" dirty="0"/>
              <a:t>JUMP</a:t>
            </a:r>
            <a:r>
              <a:rPr lang="en-CA" dirty="0"/>
              <a:t> up high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6" y="1690688"/>
            <a:ext cx="4560360" cy="5037589"/>
          </a:xfrm>
        </p:spPr>
      </p:pic>
      <p:pic>
        <p:nvPicPr>
          <p:cNvPr id="4098" name="Picture 2" descr="Jump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6" y="2416628"/>
            <a:ext cx="3058433" cy="30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53" y="1337446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83" y="1337446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13" y="1330960"/>
            <a:ext cx="10147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766" y="5475061"/>
            <a:ext cx="9525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727" y="5361659"/>
            <a:ext cx="1074359" cy="10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6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If you’re creepy and you know it </a:t>
            </a:r>
            <a:r>
              <a:rPr lang="en-CA" sz="4000" b="1" dirty="0"/>
              <a:t>HONK</a:t>
            </a:r>
            <a:r>
              <a:rPr lang="en-CA" sz="4000" dirty="0"/>
              <a:t> your nose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1456744"/>
            <a:ext cx="4088673" cy="5401256"/>
          </a:xfrm>
        </p:spPr>
      </p:pic>
      <p:pic>
        <p:nvPicPr>
          <p:cNvPr id="5122" name="Picture 2" descr="Nos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72" y="2738936"/>
            <a:ext cx="2919005" cy="29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967549" y="5599889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0801350" y="5599889"/>
            <a:ext cx="1104900" cy="1095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38" y="1330688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16" y="1326975"/>
            <a:ext cx="101497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050" y="1326975"/>
            <a:ext cx="1014978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23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FF088DAAC334F8C219F1C45DFAA6D" ma:contentTypeVersion="13" ma:contentTypeDescription="Create a new document." ma:contentTypeScope="" ma:versionID="90d899fee7313a1a97dd8517de8b91d9">
  <xsd:schema xmlns:xsd="http://www.w3.org/2001/XMLSchema" xmlns:xs="http://www.w3.org/2001/XMLSchema" xmlns:p="http://schemas.microsoft.com/office/2006/metadata/properties" xmlns:ns3="2812d61e-2efa-4239-998f-ddf5455bb29f" xmlns:ns4="ecb43e87-81ee-451a-96c5-93b5cdabf3f1" targetNamespace="http://schemas.microsoft.com/office/2006/metadata/properties" ma:root="true" ma:fieldsID="150bda8c0cfa788e17680fa646bfcaa2" ns3:_="" ns4:_="">
    <xsd:import namespace="2812d61e-2efa-4239-998f-ddf5455bb29f"/>
    <xsd:import namespace="ecb43e87-81ee-451a-96c5-93b5cdabf3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2d61e-2efa-4239-998f-ddf5455bb2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43e87-81ee-451a-96c5-93b5cdabf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C298F-3D34-479B-B7CB-160CAC1C4C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BA488-4128-4340-A5BD-6F043471D25C}">
  <ds:schemaRefs>
    <ds:schemaRef ds:uri="http://schemas.microsoft.com/office/2006/documentManagement/types"/>
    <ds:schemaRef ds:uri="ecb43e87-81ee-451a-96c5-93b5cdabf3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812d61e-2efa-4239-998f-ddf5455bb29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F18524-179B-4565-A7C4-F26071028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2d61e-2efa-4239-998f-ddf5455bb29f"/>
    <ds:schemaRef ds:uri="ecb43e87-81ee-451a-96c5-93b5cdabf3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202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Song adaptation from:   </vt:lpstr>
      <vt:lpstr>Language learning in all activities</vt:lpstr>
      <vt:lpstr>PowerPoint Presentation</vt:lpstr>
      <vt:lpstr>PowerPoint Presentation</vt:lpstr>
      <vt:lpstr>If  you’re spooky and you know it CLAP your hands</vt:lpstr>
      <vt:lpstr>If you’re sneaky and you know it, NOD your head</vt:lpstr>
      <vt:lpstr>If you’re wicked and you know it STOMP your feet</vt:lpstr>
      <vt:lpstr>If you’re hairy and you know it JUMP up high</vt:lpstr>
      <vt:lpstr>If you’re creepy and you know it HONK your nose</vt:lpstr>
      <vt:lpstr>If you’re fun and you know it DANCE around</vt:lpstr>
    </vt:vector>
  </TitlesOfParts>
  <Company>Calgary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Finnbogason, Stacy</dc:creator>
  <cp:lastModifiedBy>Jennifer White</cp:lastModifiedBy>
  <cp:revision>16</cp:revision>
  <dcterms:created xsi:type="dcterms:W3CDTF">2021-10-18T20:31:05Z</dcterms:created>
  <dcterms:modified xsi:type="dcterms:W3CDTF">2023-01-24T16:08:31Z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0x010100F66FF088DAAC334F8C219F1C45DFAA6D</vt:lpwstr>
  </property>
</Properties>
</file>